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8" r:id="rId3"/>
    <p:sldId id="257" r:id="rId4"/>
    <p:sldId id="272" r:id="rId5"/>
    <p:sldId id="281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62" r:id="rId14"/>
    <p:sldId id="259" r:id="rId15"/>
    <p:sldId id="269" r:id="rId16"/>
    <p:sldId id="270" r:id="rId17"/>
    <p:sldId id="271" r:id="rId18"/>
  </p:sldIdLst>
  <p:sldSz cx="9144000" cy="5143500" type="screen16x9"/>
  <p:notesSz cx="6858000" cy="9947275"/>
  <p:embeddedFontLst>
    <p:embeddedFont>
      <p:font typeface="Helvetica" pitchFamily="34" charset="0"/>
      <p:regular r:id="rId21"/>
      <p:bold r:id="rId22"/>
      <p:italic r:id="rId23"/>
      <p:boldItalic r:id="rId24"/>
    </p:embeddedFont>
    <p:embeddedFont>
      <p:font typeface="Sniglet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Dosis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90C7"/>
    <a:srgbClr val="2C618C"/>
    <a:srgbClr val="326D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FCFCF77-8E10-47F1-8BBE-DDA0342AD046}">
  <a:tblStyle styleId="{CFCFCF77-8E10-47F1-8BBE-DDA0342AD0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11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1BE8-1FD6-450E-A50F-593629E8304A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9CEFB-C6FA-4A81-995B-0A3C8D99C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40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37505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701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6595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247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0743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364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141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7183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761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1938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310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106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857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142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221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310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235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086;&#1073;&#1088;&#1085;&#1072;&#1091;&#1082;&#1080;.&#1088;&#1092;/%D0%B4%D0%BE%D0%BA%D1%83%D0%BC%D0%B5%D0%BD%D1%82%D1%8B/1065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3;&#1103;%20&#1087;&#1088;&#1077;&#1079;%20&#1055;&#1057;%20&#1079;&#1072;&#1073;&#1083;&#1091;&#1078;&#1076;&#1077;&#1085;&#1080;&#1103;%20&#1088;&#1077;&#1072;&#1083;%20&#1087;&#1088;&#1086;&#1074;&#1077;&#1088;&#1082;&#1080;/&#1043;&#1080;&#1087;&#1077;&#1088;&#1089;&#1089;&#1099;&#1083;&#1082;&#1080;%20&#1076;&#1083;&#1103;%20&#1087;&#1088;&#1077;&#1079;%20&#1055;&#1057;%20&#1072;&#1074;&#1075;%2017/N%20.&#1055;&#1057;_158_%20&#1048;&#1085;&#1089;&#1090;&#1088;&#1091;&#1082;&#1090;&#1086;&#1088;-&#1084;&#1077;&#1090;&#1086;&#1076;&#1080;&#1089;&#1090;.doc" TargetMode="External"/><Relationship Id="rId3" Type="http://schemas.openxmlformats.org/officeDocument/2006/relationships/hyperlink" Target="&#1076;&#1083;&#1103;%20&#1087;&#1088;&#1077;&#1079;%20&#1055;&#1057;%20&#1079;&#1072;&#1073;&#1083;&#1091;&#1078;&#1076;&#1077;&#1085;&#1080;&#1103;%20&#1088;&#1077;&#1072;&#1083;%20&#1087;&#1088;&#1086;&#1074;&#1077;&#1088;&#1082;&#1080;/&#1043;&#1080;&#1087;&#1077;&#1088;&#1089;&#1089;&#1099;&#1083;&#1082;&#1080;%20&#1076;&#1083;&#1103;%20&#1087;&#1088;&#1077;&#1079;%20&#1055;&#1057;%20&#1072;&#1074;&#1075;%2017/++N%20.&#1054;&#1073;%20&#1091;&#1090;&#1074;%20&#1080;&#1079;&#1084;%20&#1074;%20&#1055;&#1057;%20&#1055;&#1077;&#1076;&#1072;&#1075;&#1086;&#1075;%20&#1072;&#1074;&#1075;%2016.doc" TargetMode="External"/><Relationship Id="rId7" Type="http://schemas.openxmlformats.org/officeDocument/2006/relationships/hyperlink" Target="&#1076;&#1083;&#1103;%20&#1087;&#1088;&#1077;&#1079;%20&#1055;&#1057;%20&#1079;&#1072;&#1073;&#1083;&#1091;&#1078;&#1076;&#1077;&#1085;&#1080;&#1103;%20&#1088;&#1077;&#1072;&#1083;%20&#1087;&#1088;&#1086;&#1074;&#1077;&#1088;&#1082;&#1080;/&#1043;&#1080;&#1087;&#1077;&#1088;&#1089;&#1089;&#1099;&#1083;&#1082;&#1080;%20&#1076;&#1083;&#1103;%20&#1087;&#1088;&#1077;&#1079;%20&#1055;&#1057;%20&#1072;&#1074;&#1075;%2017/N%20&#1055;&#1057;%20571%20.&#1057;&#1087;&#1077;&#1094;%20&#1074;%20&#1086;&#1073;&#1083;%20&#1074;&#1086;&#1089;&#1087;&#1080;&#1090;&#1072;&#1085;&#1080;&#1103;17.do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&#1076;&#1083;&#1103;%20&#1087;&#1088;&#1077;&#1079;%20&#1055;&#1057;%20&#1079;&#1072;&#1073;&#1083;&#1091;&#1078;&#1076;&#1077;&#1085;&#1080;&#1103;%20&#1088;&#1077;&#1072;&#1083;%20&#1087;&#1088;&#1086;&#1074;&#1077;&#1088;&#1082;&#1080;/&#1043;&#1080;&#1087;&#1077;&#1088;&#1089;&#1089;&#1099;&#1083;&#1082;&#1080;%20&#1076;&#1083;&#1103;%20&#1087;&#1088;&#1077;&#1079;%20&#1055;&#1057;%20&#1072;&#1074;&#1075;%2017/N%20.&#1055;&#1057;_514_&#1055;&#1077;&#1076;&#1072;&#1075;&#1086;&#1075;%20&#1055;&#1054;%20&#1055;&#1054;&#1073;&#1088;%20&#1080;%20&#1044;&#1055;&#1054;.doc" TargetMode="External"/><Relationship Id="rId5" Type="http://schemas.openxmlformats.org/officeDocument/2006/relationships/hyperlink" Target="&#1076;&#1083;&#1103;%20&#1087;&#1088;&#1077;&#1079;%20&#1055;&#1057;%20&#1079;&#1072;&#1073;&#1083;&#1091;&#1078;&#1076;&#1077;&#1085;&#1080;&#1103;%20&#1088;&#1077;&#1072;&#1083;%20&#1087;&#1088;&#1086;&#1074;&#1077;&#1088;&#1082;&#1080;/&#1043;&#1080;&#1087;&#1077;&#1088;&#1089;&#1089;&#1099;&#1083;&#1082;&#1080;%20&#1076;&#1083;&#1103;%20&#1087;&#1088;&#1077;&#1079;%20&#1055;&#1057;%20&#1072;&#1074;&#1075;%2017/N%20&#1055;&#1057;.%20513_&#1055;&#1077;&#1076;&#1072;&#1075;&#1086;&#1075;%20&#1076;&#1086;&#1087;%20&#1086;&#1073;&#1088;%20&#1076;&#1077;&#1090;&#1077;&#1081;%20&#1080;%20&#1074;&#1079;&#1088;&#1086;&#1089;&#1083;&#1099;&#1093;.doc" TargetMode="External"/><Relationship Id="rId4" Type="http://schemas.openxmlformats.org/officeDocument/2006/relationships/hyperlink" Target="&#1076;&#1083;&#1103;%20&#1087;&#1088;&#1077;&#1079;%20&#1055;&#1057;%20&#1079;&#1072;&#1073;&#1083;&#1091;&#1078;&#1076;&#1077;&#1085;&#1080;&#1103;%20&#1088;&#1077;&#1072;&#1083;%20&#1087;&#1088;&#1086;&#1074;&#1077;&#1088;&#1082;&#1080;/&#1043;&#1080;&#1087;&#1077;&#1088;&#1089;&#1089;&#1099;&#1083;&#1082;&#1080;%20&#1076;&#1083;&#1103;%20&#1087;&#1088;&#1077;&#1079;%20&#1055;&#1057;%20&#1072;&#1074;&#1075;%2017/N%20&#1055;&#1057;%20.509_&#1055;&#1077;&#1076;&#1072;&#1075;&#1086;&#1075;-&#1087;&#1089;&#1080;&#1093;&#1086;&#1083;&#1086;&#1075;%20(&#1087;&#1089;&#1080;&#1093;&#1086;&#1083;&#1086;&#1075;%20&#1074;%20&#1089;&#1092;&#1077;&#1088;&#1077;%20&#1086;&#1073;&#1088;&#1072;&#1079;&#1086;&#1074;&#1072;&#1085;&#1080;&#1103;)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70732" y="544118"/>
            <a:ext cx="6427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в контексте национального проекта «ОБРАЗОВАНИЕ»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9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4462" y="347911"/>
            <a:ext cx="890953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buClrTx/>
              <a:defRPr/>
            </a:pP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Планируемые результаты национального </a:t>
            </a:r>
            <a:r>
              <a:rPr lang="ru-RU" sz="195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проекта «</a:t>
            </a: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Образование»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6548" b="10568"/>
          <a:stretch/>
        </p:blipFill>
        <p:spPr bwMode="auto">
          <a:xfrm>
            <a:off x="387007" y="679325"/>
            <a:ext cx="8604448" cy="3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69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4462" y="347911"/>
            <a:ext cx="890953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buClrTx/>
              <a:defRPr/>
            </a:pP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Планируемые результаты национального </a:t>
            </a:r>
            <a:r>
              <a:rPr lang="ru-RU" sz="195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проекта «</a:t>
            </a: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Образование»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387" t="7500" r="15574" b="9165"/>
          <a:stretch/>
        </p:blipFill>
        <p:spPr bwMode="auto">
          <a:xfrm>
            <a:off x="1462757" y="781641"/>
            <a:ext cx="6452947" cy="168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-1" r="12383" b="42249"/>
          <a:stretch/>
        </p:blipFill>
        <p:spPr bwMode="auto">
          <a:xfrm>
            <a:off x="1070732" y="2463447"/>
            <a:ext cx="7014353" cy="15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43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4462" y="347911"/>
            <a:ext cx="890953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buClrTx/>
              <a:defRPr/>
            </a:pP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Планируемые результаты национального </a:t>
            </a:r>
            <a:r>
              <a:rPr lang="ru-RU" sz="195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проекта «</a:t>
            </a: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Образование»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5651"/>
          <a:stretch/>
        </p:blipFill>
        <p:spPr bwMode="auto">
          <a:xfrm>
            <a:off x="939252" y="884886"/>
            <a:ext cx="8077110" cy="293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95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656216" y="452628"/>
            <a:ext cx="7562627" cy="114196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«Дорожная карта»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 России по формированию и введению НСУР</a:t>
            </a:r>
            <a:b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hlinkClick r:id="rId3"/>
              </a:rPr>
              <a:t>Приказ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hlinkClick r:id="rId3"/>
              </a:rPr>
              <a:t>Минобрнауки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hlinkClick r:id="rId3"/>
              </a:rPr>
              <a:t> России от 26 июля 2017 г. № 703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215152" y="1854351"/>
            <a:ext cx="8696661" cy="31002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Создать систему стимулов для профессионального роста педагогов на основе общефедеральной (</a:t>
            </a:r>
            <a:r>
              <a:rPr lang="ru-RU" altLang="ru-RU" b="1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объективной и независимой</a:t>
            </a:r>
            <a:r>
              <a:rPr lang="ru-RU" altLang="ru-RU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) оценки уровня необходимой квалификации;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dirty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У</a:t>
            </a:r>
            <a:r>
              <a:rPr lang="ru-RU" altLang="ru-RU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становить единые для Российской Федерации требования к уровневому профессиональному квалификационному испытанию (</a:t>
            </a:r>
            <a:r>
              <a:rPr lang="ru-RU" altLang="ru-RU" b="1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аттестации</a:t>
            </a:r>
            <a:r>
              <a:rPr lang="ru-RU" altLang="ru-RU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dirty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С</a:t>
            </a:r>
            <a:r>
              <a:rPr lang="ru-RU" altLang="ru-RU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оздать систему педагогических должностей как государственный механизм карьерного роста педагога без ухода из профессии, подготовив соответствующие изменения (</a:t>
            </a:r>
            <a:r>
              <a:rPr lang="ru-RU" altLang="ru-RU" b="1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новую редакцию</a:t>
            </a:r>
            <a:r>
              <a:rPr lang="ru-RU" altLang="ru-RU" dirty="0" smtClean="0">
                <a:solidFill>
                  <a:srgbClr val="2C618C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) профессиональных стандартов педагогов. </a:t>
            </a:r>
          </a:p>
          <a:p>
            <a:endParaRPr lang="ru-RU" altLang="ru-RU" dirty="0" smtClean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53AC36-84F7-43D0-BDA4-B39CDAC734EB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5" t="27199" r="2371" b="15804"/>
          <a:stretch>
            <a:fillRect/>
          </a:stretch>
        </p:blipFill>
        <p:spPr bwMode="auto">
          <a:xfrm>
            <a:off x="537881" y="1144673"/>
            <a:ext cx="8092341" cy="376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8052" y="54411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Аттестация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50289" y="5441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Единые федеральные оценочные материалы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(ЕФОМ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7577" y="1559782"/>
            <a:ext cx="2502779" cy="519203"/>
          </a:xfrm>
          <a:prstGeom prst="rect">
            <a:avLst/>
          </a:prstGeom>
          <a:solidFill>
            <a:srgbClr val="4D9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9" tIns="45640" rIns="91279" bIns="45640" anchor="ctr"/>
          <a:lstStyle/>
          <a:p>
            <a:pPr algn="ctr" defTabSz="1219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PT Sans Narrow" panose="020B0506020203020204" pitchFamily="34" charset="-52"/>
              </a:rPr>
              <a:t>2019 год</a:t>
            </a:r>
            <a:endParaRPr lang="ru-RU" sz="1600" dirty="0">
              <a:latin typeface="PT Sans Narrow" panose="020B0506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4415" y="1559782"/>
            <a:ext cx="2415293" cy="519203"/>
          </a:xfrm>
          <a:prstGeom prst="rect">
            <a:avLst/>
          </a:prstGeom>
          <a:solidFill>
            <a:srgbClr val="4D9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9" tIns="45640" rIns="91279" bIns="45640" anchor="ctr"/>
          <a:lstStyle/>
          <a:p>
            <a:pPr algn="ctr" defTabSz="1219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PT Sans Narrow" panose="020B0506020203020204" pitchFamily="34" charset="-52"/>
              </a:rPr>
              <a:t>2018 год</a:t>
            </a:r>
            <a:endParaRPr lang="ru-RU" sz="1600" dirty="0">
              <a:latin typeface="PT Sans Narrow" panose="020B0506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7577" y="2253899"/>
            <a:ext cx="2502779" cy="2634007"/>
          </a:xfrm>
          <a:prstGeom prst="rect">
            <a:avLst/>
          </a:prstGeom>
          <a:solidFill>
            <a:srgbClr val="4D9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9" tIns="45640" rIns="91279" bIns="4564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География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Физика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Химия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Биология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Естествознание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Экология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Физическая культура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 ОБЖ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Технология 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 Искусство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Иностранные языки </a:t>
            </a:r>
            <a:endParaRPr lang="ru-RU" dirty="0">
              <a:solidFill>
                <a:srgbClr val="FFFFFF"/>
              </a:solidFill>
              <a:latin typeface="PT Sans Narrow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4415" y="2253899"/>
            <a:ext cx="2411747" cy="2634007"/>
          </a:xfrm>
          <a:prstGeom prst="rect">
            <a:avLst/>
          </a:prstGeom>
          <a:solidFill>
            <a:srgbClr val="4D9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9" tIns="45640" rIns="91279" bIns="45640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Русский язык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Математика 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История 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Обществознание 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Право 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Экономика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 Россия в мире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Информатика 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PT Sans Narrow" charset="0"/>
                <a:cs typeface="Arial" charset="0"/>
              </a:rPr>
              <a:t>ОДНКНР </a:t>
            </a:r>
            <a:endParaRPr lang="ru-RU" sz="1600" dirty="0">
              <a:solidFill>
                <a:srgbClr val="FFFFFF"/>
              </a:solidFill>
              <a:latin typeface="PT Sans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3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0988" y="344064"/>
            <a:ext cx="8650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Профессиональные стандарты (педагогический кластер)</a:t>
            </a:r>
          </a:p>
        </p:txBody>
      </p:sp>
      <p:graphicFrame>
        <p:nvGraphicFramePr>
          <p:cNvPr id="12" name="Содержимое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2102190"/>
              </p:ext>
            </p:extLst>
          </p:nvPr>
        </p:nvGraphicFramePr>
        <p:xfrm>
          <a:off x="376517" y="933471"/>
          <a:ext cx="8412479" cy="390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6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7145">
                <a:tc>
                  <a:txBody>
                    <a:bodyPr/>
                    <a:lstStyle/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Педагог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Helvetica" panose="020B0604020202020204" pitchFamily="2" charset="0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Министерства труда и социальной защиты РФ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от «18» октября 2013 г. № 544н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Helvetica" panose="020B0604020202020204" pitchFamily="2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  <a:hlinkClick r:id="rId4" action="ppaction://hlinkfile"/>
                        </a:rPr>
                        <a:t>Педагог-психолог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Helvetica" panose="020B0604020202020204" pitchFamily="2" charset="0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smtClean="0">
                          <a:solidFill>
                            <a:schemeClr val="tx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Министерства труда и социальной защиты РФ </a:t>
                      </a:r>
                      <a:r>
                        <a:rPr lang="ru-RU" sz="1400" kern="120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от «24» июля 2015 г. № 514н</a:t>
                      </a:r>
                      <a:endParaRPr lang="ru-RU" sz="1400" dirty="0">
                        <a:latin typeface="Helvetica" panose="020B0604020202020204" pitchFamily="2" charset="0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91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Педагог дополнительного образования детей и взрослых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Helvetica" panose="020B0604020202020204" pitchFamily="2" charset="0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Министерства труда и социальной защиты РФ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от «08» сентября 2015 г. № 613н</a:t>
                      </a:r>
                      <a:endParaRPr lang="ru-RU" sz="1400" dirty="0">
                        <a:latin typeface="Helvetica" panose="020B0604020202020204" pitchFamily="2" charset="0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6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  <a:hlinkClick r:id="rId6" action="ppaction://hlinkfile"/>
                        </a:rPr>
                        <a:t>Педагог профессионального обучения, профессионального образования и дополнительного профессионального образования</a:t>
                      </a:r>
                      <a:endParaRPr lang="ru-RU" sz="1400" dirty="0">
                        <a:latin typeface="Helvetica" panose="020B0604020202020204" pitchFamily="2" charset="0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Министерства труда и социальной защиты РФ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от «08» сентября 2015 г. № 608н</a:t>
                      </a:r>
                      <a:endParaRPr lang="ru-RU" sz="1400" dirty="0">
                        <a:latin typeface="Helvetica" panose="020B0604020202020204" pitchFamily="2" charset="0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1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  <a:hlinkClick r:id="rId7" action="ppaction://hlinkfile"/>
                        </a:rPr>
                        <a:t>Специалист в области воспитания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Helvetica" panose="020B0604020202020204" pitchFamily="2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Министерства труда и социальной защиты РФ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от  10 января 2017 №10н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Helvetica" panose="020B0604020202020204" pitchFamily="2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13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  <a:hlinkClick r:id="rId8" action="ppaction://hlinkfile"/>
                        </a:rPr>
                        <a:t>Инструктор-методист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Helvetica" panose="020B0604020202020204" pitchFamily="2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Министерства труда и социальной защиты РФ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Helvetica" panose="020B0604020202020204" pitchFamily="2" charset="0"/>
                          <a:ea typeface="+mn-ea"/>
                          <a:cs typeface="Times New Roman" pitchFamily="18" charset="0"/>
                        </a:rPr>
                        <a:t>от « 08» сентября 2014 г. № 630н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Helvetica" panose="020B0604020202020204" pitchFamily="2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45719" marB="45719">
                    <a:solidFill>
                      <a:srgbClr val="4D90C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10656C-7AEA-4E71-A15C-FA75565E42C2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45" t="6685" r="2180"/>
          <a:stretch/>
        </p:blipFill>
        <p:spPr>
          <a:xfrm>
            <a:off x="1253610" y="781642"/>
            <a:ext cx="6798833" cy="3896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0909" y="344064"/>
            <a:ext cx="5744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Система педагогических должностей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1202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gray">
          <a:xfrm rot="13770025">
            <a:off x="4955313" y="3324209"/>
            <a:ext cx="1364038" cy="268881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51373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 rot="-743917">
            <a:off x="2363940" y="2660643"/>
            <a:ext cx="1417029" cy="24533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48627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 rot="-3205350">
            <a:off x="5186110" y="1638624"/>
            <a:ext cx="847861" cy="18645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0196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3486424" y="1153100"/>
            <a:ext cx="2260967" cy="2272743"/>
            <a:chOff x="2378" y="1507"/>
            <a:chExt cx="1152" cy="1158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2378" y="1507"/>
              <a:ext cx="1152" cy="1158"/>
              <a:chOff x="1984" y="1948"/>
              <a:chExt cx="1680" cy="1689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gray">
              <a:xfrm>
                <a:off x="1984" y="1957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gray">
            <a:xfrm>
              <a:off x="2605" y="1848"/>
              <a:ext cx="79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FF"/>
                  </a:solidFill>
                </a:rPr>
                <a:t>Приоритеты стратегии развития страны 2018-2024 годы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496172" y="289525"/>
            <a:ext cx="1570556" cy="1620425"/>
            <a:chOff x="3600" y="960"/>
            <a:chExt cx="624" cy="624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3600" y="960"/>
              <a:ext cx="624" cy="624"/>
              <a:chOff x="2016" y="1920"/>
              <a:chExt cx="1680" cy="1680"/>
            </a:xfrm>
          </p:grpSpPr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3638" y="1219"/>
              <a:ext cx="57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Современное </a:t>
              </a:r>
              <a:r>
                <a:rPr lang="ru-RU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государство</a:t>
              </a: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1070732" y="1841203"/>
            <a:ext cx="2001722" cy="2036198"/>
            <a:chOff x="624" y="1584"/>
            <a:chExt cx="1248" cy="1296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24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A776F0"/>
                  </a:gs>
                  <a:gs pos="100000">
                    <a:srgbClr val="A776F0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A776F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624" y="2110"/>
              <a:ext cx="1217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FFFF"/>
                  </a:solidFill>
                </a:rPr>
                <a:t>Технологическое</a:t>
              </a:r>
              <a:r>
                <a:rPr lang="ru-RU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rgbClr val="FFFFFF"/>
                  </a:solidFill>
                </a:rPr>
                <a:t>развитие</a:t>
              </a: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5301002" y="3016742"/>
            <a:ext cx="1898873" cy="2020266"/>
            <a:chOff x="3360" y="2688"/>
            <a:chExt cx="1451" cy="1440"/>
          </a:xfrm>
        </p:grpSpPr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29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A8228"/>
                  </a:gs>
                  <a:gs pos="100000">
                    <a:srgbClr val="FA8228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8228">
                      <a:gamma/>
                      <a:tint val="0"/>
                      <a:invGamma/>
                    </a:srgbClr>
                  </a:gs>
                  <a:gs pos="100000">
                    <a:srgbClr val="FA822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28" name="Text Box 25"/>
            <p:cNvSpPr txBox="1">
              <a:spLocks noChangeArrowheads="1"/>
            </p:cNvSpPr>
            <p:nvPr/>
          </p:nvSpPr>
          <p:spPr bwMode="gray">
            <a:xfrm>
              <a:off x="3512" y="3315"/>
              <a:ext cx="1299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FFFF"/>
                  </a:solidFill>
                </a:rPr>
                <a:t>Человеческий капитал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656006" y="267120"/>
            <a:ext cx="8360356" cy="38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Sniglet"/>
              <a:buNone/>
              <a:defRPr sz="37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fontAlgn="base"/>
            <a:r>
              <a:rPr lang="ru-RU" sz="2000" b="1" i="1" dirty="0">
                <a:solidFill>
                  <a:srgbClr val="0070C0"/>
                </a:solidFill>
                <a:latin typeface="Helvetica" panose="020B0604020202020204" pitchFamily="2" charset="0"/>
                <a:ea typeface="Arial"/>
                <a:cs typeface="Times New Roman" panose="02020603050405020304" pitchFamily="18" charset="0"/>
                <a:sym typeface="Arial"/>
              </a:rPr>
              <a:t>Направления стратегического развития «Образование»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473" y="544119"/>
            <a:ext cx="462210" cy="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89" y="2883547"/>
            <a:ext cx="495462" cy="4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896" y="1294682"/>
            <a:ext cx="512089" cy="51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863" y="3670946"/>
            <a:ext cx="512089" cy="51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312" y="2079816"/>
            <a:ext cx="518739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380416" y="676759"/>
            <a:ext cx="719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«Современная образовательная среда»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69640" y="1396839"/>
            <a:ext cx="7061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«Современная цифровая образовательная среда»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69707" y="2188927"/>
            <a:ext cx="7408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«Рабочие кадры для передовых технологий»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40450" y="2981015"/>
            <a:ext cx="7046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«Вузы – центры инноваций»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40450" y="3773103"/>
            <a:ext cx="7046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«Дополнительное образование для каждого ребёнка»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09320" y="4565191"/>
            <a:ext cx="6662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«Цифровая школа»</a:t>
            </a:r>
            <a:endParaRPr lang="ru-RU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863" y="4354229"/>
            <a:ext cx="518739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30" y="342918"/>
            <a:ext cx="6636750" cy="48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8721" t="8095" r="11414" b="13019"/>
          <a:stretch/>
        </p:blipFill>
        <p:spPr bwMode="auto">
          <a:xfrm>
            <a:off x="7010399" y="644050"/>
            <a:ext cx="1254371" cy="111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0223" y="1757742"/>
            <a:ext cx="1314721" cy="13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 r="15479" b="10716"/>
          <a:stretch/>
        </p:blipFill>
        <p:spPr bwMode="auto">
          <a:xfrm>
            <a:off x="6945921" y="3020834"/>
            <a:ext cx="1334943" cy="124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8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878541" y="385482"/>
            <a:ext cx="64545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0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Ярославской области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региональных проектов: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будущего»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ребёнка»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профессионалы»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семей, имеющих детей»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возможности для каждого»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активность»</a:t>
            </a:r>
          </a:p>
        </p:txBody>
      </p:sp>
    </p:spTree>
    <p:extLst>
      <p:ext uri="{BB962C8B-B14F-4D97-AF65-F5344CB8AC3E}">
        <p14:creationId xmlns:p14="http://schemas.microsoft.com/office/powerpoint/2010/main" xmlns="" val="45280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4462" y="347911"/>
            <a:ext cx="890953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buClrTx/>
              <a:defRPr/>
            </a:pP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Планируемые результаты национального </a:t>
            </a:r>
            <a:r>
              <a:rPr lang="ru-RU" sz="195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проекта «</a:t>
            </a: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Образование»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8127"/>
          <a:stretch/>
        </p:blipFill>
        <p:spPr bwMode="auto">
          <a:xfrm>
            <a:off x="173390" y="740326"/>
            <a:ext cx="9031681" cy="31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06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6657"/>
          <a:stretch/>
        </p:blipFill>
        <p:spPr bwMode="auto">
          <a:xfrm>
            <a:off x="234462" y="740326"/>
            <a:ext cx="8663139" cy="322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4462" y="347911"/>
            <a:ext cx="890953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buClrTx/>
              <a:defRPr/>
            </a:pP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Планируемые результаты национального </a:t>
            </a:r>
            <a:r>
              <a:rPr lang="ru-RU" sz="195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проекта «</a:t>
            </a: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31236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4462" y="347911"/>
            <a:ext cx="890953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buClrTx/>
              <a:defRPr/>
            </a:pP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Планируемые результаты национального </a:t>
            </a:r>
            <a:r>
              <a:rPr lang="ru-RU" sz="195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проекта «</a:t>
            </a: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Образование»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231" t="4831" r="6121" b="2919"/>
          <a:stretch/>
        </p:blipFill>
        <p:spPr bwMode="auto">
          <a:xfrm>
            <a:off x="139848" y="686538"/>
            <a:ext cx="5013063" cy="34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8285" y="1633210"/>
            <a:ext cx="3308077" cy="22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8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1070732" y="267120"/>
            <a:ext cx="7945630" cy="39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4462" y="347911"/>
            <a:ext cx="890953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buClrTx/>
              <a:defRPr/>
            </a:pP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Планируемые результаты национального </a:t>
            </a:r>
            <a:r>
              <a:rPr lang="ru-RU" sz="1950" b="1" i="1" dirty="0" smtClean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проекта «</a:t>
            </a:r>
            <a:r>
              <a:rPr lang="ru-RU" sz="1950" b="1" i="1" dirty="0">
                <a:solidFill>
                  <a:srgbClr val="0070C0"/>
                </a:solidFill>
                <a:latin typeface="Helvetica" panose="020B0604020202020204" pitchFamily="2" charset="0"/>
                <a:cs typeface="Times New Roman" panose="02020603050405020304" pitchFamily="18" charset="0"/>
                <a:sym typeface="Sniglet"/>
              </a:rPr>
              <a:t>Образование»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793" y="781641"/>
            <a:ext cx="6010682" cy="316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30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389</Words>
  <Application>Microsoft Office PowerPoint</Application>
  <PresentationFormat>Экран (16:9)</PresentationFormat>
  <Paragraphs>75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Helvetica</vt:lpstr>
      <vt:lpstr>Sniglet</vt:lpstr>
      <vt:lpstr>Wingdings</vt:lpstr>
      <vt:lpstr>Calibri</vt:lpstr>
      <vt:lpstr>PT Sans Narrow</vt:lpstr>
      <vt:lpstr>Dosis</vt:lpstr>
      <vt:lpstr>Friar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Евгеньевна Колтакова</dc:creator>
  <cp:lastModifiedBy>Галина</cp:lastModifiedBy>
  <cp:revision>30</cp:revision>
  <cp:lastPrinted>2019-08-22T08:50:24Z</cp:lastPrinted>
  <dcterms:modified xsi:type="dcterms:W3CDTF">2019-11-25T05:50:11Z</dcterms:modified>
</cp:coreProperties>
</file>